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  <p:sldMasterId id="2147483719" r:id="rId2"/>
  </p:sldMasterIdLst>
  <p:notesMasterIdLst>
    <p:notesMasterId r:id="rId32"/>
  </p:notesMasterIdLst>
  <p:sldIdLst>
    <p:sldId id="256" r:id="rId3"/>
    <p:sldId id="292" r:id="rId4"/>
    <p:sldId id="258" r:id="rId5"/>
    <p:sldId id="263" r:id="rId6"/>
    <p:sldId id="266" r:id="rId7"/>
    <p:sldId id="259" r:id="rId8"/>
    <p:sldId id="260" r:id="rId9"/>
    <p:sldId id="261" r:id="rId10"/>
    <p:sldId id="262" r:id="rId11"/>
    <p:sldId id="264" r:id="rId12"/>
    <p:sldId id="277" r:id="rId13"/>
    <p:sldId id="278" r:id="rId14"/>
    <p:sldId id="267" r:id="rId15"/>
    <p:sldId id="268" r:id="rId16"/>
    <p:sldId id="269" r:id="rId17"/>
    <p:sldId id="270" r:id="rId18"/>
    <p:sldId id="290" r:id="rId19"/>
    <p:sldId id="287" r:id="rId20"/>
    <p:sldId id="291" r:id="rId21"/>
    <p:sldId id="272" r:id="rId22"/>
    <p:sldId id="281" r:id="rId23"/>
    <p:sldId id="282" r:id="rId24"/>
    <p:sldId id="283" r:id="rId25"/>
    <p:sldId id="280" r:id="rId26"/>
    <p:sldId id="279" r:id="rId27"/>
    <p:sldId id="273" r:id="rId28"/>
    <p:sldId id="265" r:id="rId29"/>
    <p:sldId id="286" r:id="rId30"/>
    <p:sldId id="289" r:id="rId31"/>
  </p:sldIdLst>
  <p:sldSz cx="9144000" cy="6858000" type="screen4x3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3" autoAdjust="0"/>
    <p:restoredTop sz="94624" autoAdjust="0"/>
  </p:normalViewPr>
  <p:slideViewPr>
    <p:cSldViewPr>
      <p:cViewPr varScale="1">
        <p:scale>
          <a:sx n="69" d="100"/>
          <a:sy n="69" d="100"/>
        </p:scale>
        <p:origin x="-140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AD66D5-034D-4FFF-A1EF-3BA92356F5E4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E7A8EE-E36C-4E1A-B0F7-7C1F17ACC55E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170270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Marcador de imagen de diapositiva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7" name="Marcador de nota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smtClean="0"/>
          </a:p>
        </p:txBody>
      </p:sp>
      <p:sp>
        <p:nvSpPr>
          <p:cNvPr id="6148" name="Marcador de número de diapositiva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115FF917-4A72-4512-A2B2-048162661498}" type="slidenum">
              <a:rPr lang="es-CL"/>
              <a:pPr/>
              <a:t>13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2309175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584406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217706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40788174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13893223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29157134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1152471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29929981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3235197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31906073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37558777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2024871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42883145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36590334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25603982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42498782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232694676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4492603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13745583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37563621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1601414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1318517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4032635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81296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97793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887243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1624722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734329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654312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F562BA-6B9A-4949-B35D-70B8795F3A6A}" type="datetimeFigureOut">
              <a:rPr lang="es-CL" smtClean="0"/>
              <a:pPr/>
              <a:t>23/08/2017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6E8E756-C940-4985-A57A-BB04F6F4EA5C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41079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es.wikipedia.org/wiki/L%C3%B3gica_de_negocio" TargetMode="External"/><Relationship Id="rId3" Type="http://schemas.openxmlformats.org/officeDocument/2006/relationships/hyperlink" Target="https://es.wikipedia.org/wiki/Gran_bola_de_lodo" TargetMode="External"/><Relationship Id="rId7" Type="http://schemas.openxmlformats.org/officeDocument/2006/relationships/hyperlink" Target="https://es.wikipedia.org/wiki/M%C3%A9todo" TargetMode="External"/><Relationship Id="rId2" Type="http://schemas.openxmlformats.org/officeDocument/2006/relationships/hyperlink" Target="https://es.wikipedia.org/wiki/Dise%C3%B1o_de_software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es.wikipedia.org/wiki/Clase_(inform%C3%A1tica)" TargetMode="External"/><Relationship Id="rId5" Type="http://schemas.openxmlformats.org/officeDocument/2006/relationships/hyperlink" Target="https://es.wikipedia.org/w/index.php?title=Clase_Gorda&amp;action=edit&amp;redlink=1" TargetMode="External"/><Relationship Id="rId4" Type="http://schemas.openxmlformats.org/officeDocument/2006/relationships/hyperlink" Target="https://es.wikipedia.org/w/index.php?title=Interfaz_inflada&amp;action=edit&amp;redlink=1" TargetMode="External"/><Relationship Id="rId9" Type="http://schemas.openxmlformats.org/officeDocument/2006/relationships/hyperlink" Target="https://es.wikipedia.org/w/index.php?title=Sistema_de_ca%C3%B1er%C3%ADas_de_calefacci%C3%B3n&amp;action=edit&amp;redlink=1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/index.php?title=Objeto_sumidero&amp;action=edit&amp;redlink=1" TargetMode="External"/><Relationship Id="rId2" Type="http://schemas.openxmlformats.org/officeDocument/2006/relationships/hyperlink" Target="https://es.wikipedia.org/wiki/Acoplamiento_secuencial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es.wikipedia.org/wiki/Singleton_(patr%C3%B3n_de_dise%C3%B1o)" TargetMode="External"/><Relationship Id="rId5" Type="http://schemas.openxmlformats.org/officeDocument/2006/relationships/hyperlink" Target="https://es.wikipedia.org/w/index.php?title=Singletonitis&amp;action=edit&amp;redlink=1" TargetMode="External"/><Relationship Id="rId4" Type="http://schemas.openxmlformats.org/officeDocument/2006/relationships/hyperlink" Target="https://es.wikipedia.org/wiki/Poltergeist_(inform%C3%A1tica)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Kent_Beck" TargetMode="External"/><Relationship Id="rId2" Type="http://schemas.openxmlformats.org/officeDocument/2006/relationships/hyperlink" Target="https://es.wikipedia.org/wiki/Ward_Cunningham" TargetMode="Externa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355094" y="332656"/>
            <a:ext cx="7772400" cy="1470025"/>
          </a:xfrm>
        </p:spPr>
        <p:txBody>
          <a:bodyPr>
            <a:normAutofit/>
          </a:bodyPr>
          <a:lstStyle/>
          <a:p>
            <a:r>
              <a:rPr lang="es-CL" sz="5400" b="1" dirty="0" smtClean="0"/>
              <a:t>Patrones de Diseño</a:t>
            </a:r>
            <a:endParaRPr lang="es-CL" sz="5400" b="1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5241294" y="5139519"/>
            <a:ext cx="3528392" cy="1080120"/>
          </a:xfrm>
        </p:spPr>
        <p:txBody>
          <a:bodyPr>
            <a:normAutofit/>
          </a:bodyPr>
          <a:lstStyle/>
          <a:p>
            <a:r>
              <a:rPr lang="es-CL" sz="2400" dirty="0" err="1" smtClean="0"/>
              <a:t>By</a:t>
            </a:r>
            <a:r>
              <a:rPr lang="es-CL" sz="2400" dirty="0" smtClean="0"/>
              <a:t> Alejandro Basso</a:t>
            </a:r>
          </a:p>
          <a:p>
            <a:r>
              <a:rPr lang="es-CL" sz="2400" dirty="0" smtClean="0"/>
              <a:t>Agosto 2017</a:t>
            </a:r>
            <a:endParaRPr lang="es-CL" sz="2400" dirty="0"/>
          </a:p>
        </p:txBody>
      </p:sp>
      <p:pic>
        <p:nvPicPr>
          <p:cNvPr id="5" name="4 Imagen"/>
          <p:cNvPicPr/>
          <p:nvPr/>
        </p:nvPicPr>
        <p:blipFill>
          <a:blip r:embed="rId2" cstate="print"/>
          <a:srcRect l="15300" t="35347" r="51453" b="16235"/>
          <a:stretch>
            <a:fillRect/>
          </a:stretch>
        </p:blipFill>
        <p:spPr bwMode="auto">
          <a:xfrm>
            <a:off x="899592" y="2204864"/>
            <a:ext cx="4104456" cy="3384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L" dirty="0" smtClean="0"/>
              <a:t>Ejemplo Patrón de Diseño</a:t>
            </a:r>
            <a:br>
              <a:rPr lang="es-CL" dirty="0" smtClean="0"/>
            </a:br>
            <a:r>
              <a:rPr lang="es-CL" dirty="0" smtClean="0"/>
              <a:t>Loseta de </a:t>
            </a:r>
            <a:r>
              <a:rPr lang="es-CL" dirty="0" err="1" smtClean="0"/>
              <a:t>gaudí</a:t>
            </a:r>
            <a:endParaRPr lang="es-CL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46417" t="62403" r="44961" b="21847"/>
          <a:stretch>
            <a:fillRect/>
          </a:stretch>
        </p:blipFill>
        <p:spPr bwMode="auto">
          <a:xfrm>
            <a:off x="467544" y="1844824"/>
            <a:ext cx="2520280" cy="259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 l="38361" t="31297" r="42240" b="46063"/>
          <a:stretch>
            <a:fillRect/>
          </a:stretch>
        </p:blipFill>
        <p:spPr bwMode="auto">
          <a:xfrm>
            <a:off x="3059832" y="2060848"/>
            <a:ext cx="5328592" cy="3501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 l="7468" t="36047" r="43277" b="14735"/>
          <a:stretch>
            <a:fillRect/>
          </a:stretch>
        </p:blipFill>
        <p:spPr bwMode="auto">
          <a:xfrm>
            <a:off x="323528" y="764704"/>
            <a:ext cx="8700153" cy="5328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269516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/>
          <p:nvPr/>
        </p:nvPicPr>
        <p:blipFill rotWithShape="1">
          <a:blip r:embed="rId2" cstate="print"/>
          <a:srcRect l="57406" t="21903" r="21183" b="53157"/>
          <a:stretch/>
        </p:blipFill>
        <p:spPr bwMode="auto">
          <a:xfrm>
            <a:off x="2411760" y="1628800"/>
            <a:ext cx="5040560" cy="34563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</p:spTree>
    <p:extLst>
      <p:ext uri="{BB962C8B-B14F-4D97-AF65-F5344CB8AC3E}">
        <p14:creationId xmlns:p14="http://schemas.microsoft.com/office/powerpoint/2010/main" xmlns="" val="1748532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title"/>
          </p:nvPr>
        </p:nvSpPr>
        <p:spPr>
          <a:xfrm>
            <a:off x="1979712" y="260648"/>
            <a:ext cx="6589200" cy="1280890"/>
          </a:xfrm>
        </p:spPr>
        <p:txBody>
          <a:bodyPr>
            <a:normAutofit/>
          </a:bodyPr>
          <a:lstStyle/>
          <a:p>
            <a:r>
              <a:rPr lang="es-CL" sz="4400" dirty="0" smtClean="0"/>
              <a:t>Patrones de Diseño</a:t>
            </a:r>
          </a:p>
        </p:txBody>
      </p:sp>
      <p:pic>
        <p:nvPicPr>
          <p:cNvPr id="5123" name="Imagen 2"/>
          <p:cNvPicPr>
            <a:picLocks noChangeAspect="1"/>
          </p:cNvPicPr>
          <p:nvPr/>
        </p:nvPicPr>
        <p:blipFill>
          <a:blip r:embed="rId3" cstate="print"/>
          <a:srcRect l="14187" t="40358" r="50191" b="21744"/>
          <a:stretch>
            <a:fillRect/>
          </a:stretch>
        </p:blipFill>
        <p:spPr bwMode="auto">
          <a:xfrm>
            <a:off x="755576" y="1412776"/>
            <a:ext cx="8066276" cy="4824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91680" y="116632"/>
            <a:ext cx="6750050" cy="476250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s-CL" b="1" dirty="0"/>
              <a:t>Patrones </a:t>
            </a:r>
            <a:r>
              <a:rPr lang="es-CL" b="1" dirty="0" smtClean="0"/>
              <a:t>creacionales</a:t>
            </a:r>
            <a:r>
              <a:rPr lang="es-CL" b="1" dirty="0"/>
              <a:t/>
            </a:r>
            <a:br>
              <a:rPr lang="es-CL" b="1" dirty="0"/>
            </a:br>
            <a:endParaRPr lang="es-C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10321" y="1052736"/>
            <a:ext cx="6912768" cy="4896495"/>
          </a:xfrm>
        </p:spPr>
        <p:txBody>
          <a:bodyPr rtlCol="0">
            <a:normAutofit/>
          </a:bodyPr>
          <a:lstStyle/>
          <a:p>
            <a:pPr>
              <a:buFont typeface="Arial" pitchFamily="34" charset="0"/>
              <a:buChar char="•"/>
              <a:defRPr/>
            </a:pPr>
            <a:r>
              <a:rPr lang="es-CL" sz="2400" b="1" dirty="0" smtClean="0"/>
              <a:t>Inicialización y configuración de objetos. </a:t>
            </a:r>
            <a:endParaRPr lang="es-CL" sz="2400" b="1" dirty="0" smtClean="0"/>
          </a:p>
          <a:p>
            <a:pPr>
              <a:buNone/>
              <a:defRPr/>
            </a:pPr>
            <a:endParaRPr lang="es-CL" sz="2400" dirty="0" smtClean="0"/>
          </a:p>
          <a:p>
            <a:pPr>
              <a:buFont typeface="Arial" pitchFamily="34" charset="0"/>
              <a:buChar char="•"/>
              <a:defRPr/>
            </a:pPr>
            <a:r>
              <a:rPr lang="es-CL" sz="2400" dirty="0" err="1" smtClean="0"/>
              <a:t>Abstract</a:t>
            </a:r>
            <a:r>
              <a:rPr lang="es-CL" sz="2400" dirty="0" smtClean="0"/>
              <a:t> </a:t>
            </a:r>
            <a:r>
              <a:rPr lang="es-CL" sz="2400" dirty="0" err="1" smtClean="0"/>
              <a:t>Factory</a:t>
            </a:r>
            <a:r>
              <a:rPr lang="es-CL" sz="2400" dirty="0" smtClean="0"/>
              <a:t> </a:t>
            </a:r>
            <a:endParaRPr lang="es-CL" sz="14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400" dirty="0" err="1" smtClean="0"/>
              <a:t>Factory</a:t>
            </a:r>
            <a:r>
              <a:rPr lang="es-CL" sz="2400" dirty="0" smtClean="0"/>
              <a:t> </a:t>
            </a:r>
            <a:r>
              <a:rPr lang="es-CL" sz="2400" dirty="0" err="1" smtClean="0"/>
              <a:t>method</a:t>
            </a:r>
            <a:endParaRPr lang="es-CL" sz="24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400" dirty="0" err="1" smtClean="0"/>
              <a:t>Singleton</a:t>
            </a:r>
            <a:endParaRPr lang="es-CL" sz="24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400" dirty="0" err="1" smtClean="0"/>
              <a:t>Prototype</a:t>
            </a:r>
            <a:endParaRPr lang="es-CL" sz="24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400" dirty="0" err="1" smtClean="0"/>
              <a:t>Builder</a:t>
            </a:r>
            <a:endParaRPr lang="es-CL" sz="24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s-CL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s-CL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s-CL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14375" y="333375"/>
            <a:ext cx="7715250" cy="493713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s-CL" b="1" dirty="0"/>
              <a:t>Patrones estructurales</a:t>
            </a:r>
            <a:br>
              <a:rPr lang="es-CL" b="1" dirty="0"/>
            </a:br>
            <a:endParaRPr lang="es-C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59632" y="1231900"/>
            <a:ext cx="8362950" cy="5626100"/>
          </a:xfrm>
        </p:spPr>
        <p:txBody>
          <a:bodyPr rtlCol="0">
            <a:normAutofit/>
          </a:bodyPr>
          <a:lstStyle/>
          <a:p>
            <a:pPr>
              <a:buFont typeface="Arial" pitchFamily="34" charset="0"/>
              <a:buChar char="•"/>
              <a:defRPr/>
            </a:pPr>
            <a:r>
              <a:rPr lang="es-CL" sz="2400" dirty="0" smtClean="0"/>
              <a:t>Separan la interfaz de la implementación. Se ocupan de cómo las clases y objetos se agrupan, para formar estructuras más grandes</a:t>
            </a:r>
            <a:r>
              <a:rPr lang="es-CL" sz="2400" dirty="0" smtClean="0"/>
              <a:t>: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400" dirty="0" err="1" smtClean="0"/>
              <a:t>Adapter</a:t>
            </a:r>
            <a:endParaRPr lang="es-CL" sz="24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400" dirty="0" smtClean="0"/>
              <a:t>Bridge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400" dirty="0" err="1" smtClean="0"/>
              <a:t>Composite</a:t>
            </a:r>
            <a:endParaRPr lang="es-CL" sz="24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400" dirty="0" err="1" smtClean="0"/>
              <a:t>Decorator</a:t>
            </a:r>
            <a:endParaRPr lang="es-CL" sz="24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400" dirty="0" err="1" smtClean="0"/>
              <a:t>Facade</a:t>
            </a:r>
            <a:endParaRPr lang="es-CL" sz="24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400" dirty="0" err="1" smtClean="0"/>
              <a:t>Flyweight</a:t>
            </a:r>
            <a:endParaRPr lang="es-CL" sz="24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400" dirty="0" smtClean="0"/>
              <a:t>Proxy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s-CL" dirty="0"/>
          </a:p>
          <a:p>
            <a:pPr marL="0" indent="0"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s-CL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8313" y="188913"/>
            <a:ext cx="8002587" cy="490537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s-CL" dirty="0" smtClean="0"/>
              <a:t>Patrones de Comportamiento</a:t>
            </a:r>
            <a:endParaRPr lang="es-C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368492" y="836712"/>
            <a:ext cx="7128792" cy="5689600"/>
          </a:xfrm>
        </p:spPr>
        <p:txBody>
          <a:bodyPr rtlCol="0">
            <a:normAutofit lnSpcReduction="10000"/>
          </a:bodyPr>
          <a:lstStyle/>
          <a:p>
            <a:pPr>
              <a:buFont typeface="Arial" pitchFamily="34" charset="0"/>
              <a:buChar char="•"/>
              <a:defRPr/>
            </a:pPr>
            <a:r>
              <a:rPr lang="es-CL" sz="2000" dirty="0" smtClean="0"/>
              <a:t>Más que describir objetos o clases, describen la comunicación entre ellos</a:t>
            </a:r>
            <a:r>
              <a:rPr lang="es-CL" sz="2000" dirty="0" smtClean="0"/>
              <a:t>:</a:t>
            </a:r>
          </a:p>
          <a:p>
            <a:pPr>
              <a:buNone/>
              <a:defRPr/>
            </a:pPr>
            <a:endParaRPr lang="es-CL" sz="20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000" dirty="0" err="1" smtClean="0"/>
              <a:t>Chain</a:t>
            </a:r>
            <a:r>
              <a:rPr lang="es-CL" sz="2000" dirty="0" smtClean="0"/>
              <a:t> of </a:t>
            </a:r>
            <a:r>
              <a:rPr lang="es-CL" sz="2000" dirty="0" err="1" smtClean="0"/>
              <a:t>responsibity</a:t>
            </a:r>
            <a:endParaRPr lang="es-CL" sz="20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000" dirty="0" err="1" smtClean="0"/>
              <a:t>Command</a:t>
            </a:r>
            <a:endParaRPr lang="es-CL" sz="20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000" dirty="0" err="1" smtClean="0"/>
              <a:t>Interpreter</a:t>
            </a:r>
            <a:endParaRPr lang="es-CL" sz="20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000" dirty="0" err="1" smtClean="0"/>
              <a:t>Iterator</a:t>
            </a:r>
            <a:endParaRPr lang="es-CL" sz="20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000" dirty="0" smtClean="0"/>
              <a:t>Mediator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000" dirty="0" smtClean="0"/>
              <a:t>Memento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000" dirty="0" err="1" smtClean="0"/>
              <a:t>Observer</a:t>
            </a:r>
            <a:endParaRPr lang="es-CL" sz="20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000" dirty="0" err="1" smtClean="0"/>
              <a:t>State</a:t>
            </a:r>
            <a:endParaRPr lang="es-CL" sz="20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000" dirty="0" err="1" smtClean="0"/>
              <a:t>Strategy</a:t>
            </a:r>
            <a:endParaRPr lang="es-CL" sz="20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000" dirty="0" err="1" smtClean="0"/>
              <a:t>Template</a:t>
            </a:r>
            <a:r>
              <a:rPr lang="es-CL" sz="2000" dirty="0" smtClean="0"/>
              <a:t> </a:t>
            </a:r>
            <a:r>
              <a:rPr lang="es-CL" sz="2000" dirty="0" err="1" smtClean="0"/>
              <a:t>method</a:t>
            </a:r>
            <a:endParaRPr lang="es-CL" sz="20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s-CL" sz="2000" dirty="0" err="1" smtClean="0"/>
              <a:t>Visitor</a:t>
            </a:r>
            <a:endParaRPr lang="es-CL" sz="2000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s-CL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s-CL" dirty="0" smtClean="0"/>
          </a:p>
          <a:p>
            <a:pPr marL="0" indent="0"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s-CL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s-CL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Patrones de Diseño</a:t>
            </a:r>
            <a:endParaRPr lang="es-CL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b="1" dirty="0" smtClean="0"/>
              <a:t>MVC (</a:t>
            </a:r>
            <a:r>
              <a:rPr lang="es-CL" dirty="0" smtClean="0"/>
              <a:t> </a:t>
            </a:r>
            <a:r>
              <a:rPr lang="es-CL" b="1" i="1" dirty="0" err="1" smtClean="0"/>
              <a:t>Model</a:t>
            </a:r>
            <a:r>
              <a:rPr lang="es-CL" b="1" i="1" dirty="0" smtClean="0"/>
              <a:t> View </a:t>
            </a:r>
            <a:r>
              <a:rPr lang="es-CL" b="1" i="1" dirty="0" err="1" smtClean="0"/>
              <a:t>Controler</a:t>
            </a:r>
            <a:r>
              <a:rPr lang="es-CL" b="1" dirty="0" smtClean="0"/>
              <a:t> )</a:t>
            </a:r>
            <a:r>
              <a:rPr lang="es-CL" dirty="0" smtClean="0"/>
              <a:t> </a:t>
            </a:r>
          </a:p>
          <a:p>
            <a:r>
              <a:rPr lang="es-CL" dirty="0" smtClean="0"/>
              <a:t>Separación </a:t>
            </a:r>
            <a:r>
              <a:rPr lang="es-CL" dirty="0" smtClean="0"/>
              <a:t>del problema en tres capas: </a:t>
            </a:r>
            <a:endParaRPr lang="es-CL" dirty="0" smtClean="0"/>
          </a:p>
          <a:p>
            <a:r>
              <a:rPr lang="es-CL" dirty="0" smtClean="0"/>
              <a:t>C</a:t>
            </a:r>
            <a:r>
              <a:rPr lang="es-CL" dirty="0" smtClean="0"/>
              <a:t>apa </a:t>
            </a:r>
            <a:r>
              <a:rPr lang="es-CL" b="1" dirty="0" err="1" smtClean="0"/>
              <a:t>model</a:t>
            </a:r>
            <a:r>
              <a:rPr lang="es-CL" dirty="0" smtClean="0"/>
              <a:t>, que representa la realidad; </a:t>
            </a:r>
            <a:endParaRPr lang="es-CL" dirty="0" smtClean="0"/>
          </a:p>
          <a:p>
            <a:r>
              <a:rPr lang="es-CL" dirty="0" smtClean="0"/>
              <a:t>Capa </a:t>
            </a:r>
            <a:r>
              <a:rPr lang="es-CL" b="1" dirty="0" err="1" smtClean="0"/>
              <a:t>controler</a:t>
            </a:r>
            <a:r>
              <a:rPr lang="es-CL" dirty="0" smtClean="0"/>
              <a:t> </a:t>
            </a:r>
            <a:r>
              <a:rPr lang="es-CL" b="1" dirty="0" smtClean="0"/>
              <a:t>,</a:t>
            </a:r>
            <a:r>
              <a:rPr lang="es-CL" dirty="0" smtClean="0"/>
              <a:t> que conoce los métodos y atributos del modelo, recibe y realiza lo que el usuario quiere hacer; </a:t>
            </a:r>
            <a:endParaRPr lang="es-CL" dirty="0" smtClean="0"/>
          </a:p>
          <a:p>
            <a:r>
              <a:rPr lang="es-CL" dirty="0" smtClean="0"/>
              <a:t>Capa </a:t>
            </a:r>
            <a:r>
              <a:rPr lang="es-CL" b="1" dirty="0" smtClean="0"/>
              <a:t>vista</a:t>
            </a:r>
            <a:r>
              <a:rPr lang="es-CL" dirty="0" smtClean="0"/>
              <a:t>, que muestra un aspecto del modelo y es utilizada por la capa anterior para interaccionar con el usuario. </a:t>
            </a:r>
          </a:p>
          <a:p>
            <a:endParaRPr lang="es-CL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b="1" dirty="0" err="1" smtClean="0"/>
              <a:t>Singleton</a:t>
            </a:r>
            <a:endParaRPr lang="es-CL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43609" y="1484784"/>
            <a:ext cx="7200800" cy="2304256"/>
          </a:xfrm>
        </p:spPr>
        <p:txBody>
          <a:bodyPr/>
          <a:lstStyle/>
          <a:p>
            <a:r>
              <a:rPr lang="es-CL" dirty="0" smtClean="0"/>
              <a:t>Restringe la instanciación de una clase o valor de un tipo a un solo </a:t>
            </a:r>
            <a:r>
              <a:rPr lang="es-CL" dirty="0" smtClean="0"/>
              <a:t>objeto</a:t>
            </a:r>
          </a:p>
          <a:p>
            <a:r>
              <a:rPr lang="es-CL" dirty="0" smtClean="0"/>
              <a:t>Este </a:t>
            </a:r>
            <a:r>
              <a:rPr lang="es-CL" dirty="0" smtClean="0"/>
              <a:t>patrón puede ser utilizado cuando:</a:t>
            </a:r>
          </a:p>
          <a:p>
            <a:pPr lvl="1"/>
            <a:r>
              <a:rPr lang="es-CL" dirty="0" smtClean="0"/>
              <a:t>Se requiere exactamente una instancia de una clase</a:t>
            </a:r>
          </a:p>
          <a:p>
            <a:pPr lvl="1"/>
            <a:r>
              <a:rPr lang="es-CL" dirty="0" smtClean="0"/>
              <a:t>Es necesario acceso controlado a un solo objeto</a:t>
            </a:r>
          </a:p>
          <a:p>
            <a:pPr marL="0" indent="0">
              <a:buNone/>
            </a:pPr>
            <a:endParaRPr lang="es-CL" dirty="0"/>
          </a:p>
        </p:txBody>
      </p:sp>
      <p:pic>
        <p:nvPicPr>
          <p:cNvPr id="4" name="3 Imagen"/>
          <p:cNvPicPr/>
          <p:nvPr/>
        </p:nvPicPr>
        <p:blipFill>
          <a:blip r:embed="rId2" cstate="print"/>
          <a:srcRect l="39305" t="45313" r="38550" b="27615"/>
          <a:stretch>
            <a:fillRect/>
          </a:stretch>
        </p:blipFill>
        <p:spPr bwMode="auto">
          <a:xfrm>
            <a:off x="2627784" y="3861048"/>
            <a:ext cx="3672408" cy="2520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740035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63688" y="188640"/>
            <a:ext cx="6013135" cy="588194"/>
          </a:xfrm>
        </p:spPr>
        <p:txBody>
          <a:bodyPr>
            <a:normAutofit fontScale="90000"/>
          </a:bodyPr>
          <a:lstStyle/>
          <a:p>
            <a:r>
              <a:rPr lang="es-CL" b="1" i="1" dirty="0" err="1" smtClean="0"/>
              <a:t>Factory</a:t>
            </a:r>
            <a:r>
              <a:rPr lang="es-CL" b="1" i="1" dirty="0" smtClean="0"/>
              <a:t> </a:t>
            </a:r>
            <a:r>
              <a:rPr lang="es-CL" b="1" i="1" dirty="0" err="1" smtClean="0"/>
              <a:t>Method</a:t>
            </a:r>
            <a:endParaRPr lang="es-CL" dirty="0"/>
          </a:p>
        </p:txBody>
      </p:sp>
      <p:sp>
        <p:nvSpPr>
          <p:cNvPr id="4" name="3 CuadroTexto"/>
          <p:cNvSpPr txBox="1"/>
          <p:nvPr/>
        </p:nvSpPr>
        <p:spPr>
          <a:xfrm>
            <a:off x="1331640" y="908720"/>
            <a:ext cx="6912768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 smtClean="0"/>
              <a:t>Parte del principio de que las subclases determinan la clase a implementar.</a:t>
            </a:r>
          </a:p>
          <a:p>
            <a:endParaRPr lang="es-CL" dirty="0" smtClean="0"/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b="1" dirty="0" err="1" smtClean="0">
                <a:latin typeface="Consolas" pitchFamily="49" charset="0"/>
                <a:cs typeface="Consolas" pitchFamily="49" charset="0"/>
              </a:rPr>
              <a:t>ConcreteCreator</a:t>
            </a:r>
            <a:r>
              <a:rPr lang="en-US" b="1" dirty="0" smtClean="0">
                <a:latin typeface="Consolas" pitchFamily="49" charset="0"/>
                <a:cs typeface="Consolas" pitchFamily="49" charset="0"/>
              </a:rPr>
              <a:t> extends Creator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 {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 protected Product </a:t>
            </a:r>
            <a:r>
              <a:rPr lang="en-US" b="1" dirty="0" err="1" smtClean="0">
                <a:latin typeface="Consolas" pitchFamily="49" charset="0"/>
                <a:cs typeface="Consolas" pitchFamily="49" charset="0"/>
              </a:rPr>
              <a:t>FactoryMethod</a:t>
            </a:r>
            <a:r>
              <a:rPr lang="en-US" b="1" dirty="0" smtClean="0">
                <a:latin typeface="Consolas" pitchFamily="49" charset="0"/>
                <a:cs typeface="Consolas" pitchFamily="49" charset="0"/>
              </a:rPr>
              <a:t>()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     {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           return new </a:t>
            </a:r>
            <a:r>
              <a:rPr lang="en-US" b="1" dirty="0" err="1" smtClean="0">
                <a:latin typeface="Consolas" pitchFamily="49" charset="0"/>
                <a:cs typeface="Consolas" pitchFamily="49" charset="0"/>
              </a:rPr>
              <a:t>ConcreteProduct</a:t>
            </a:r>
            <a:r>
              <a:rPr lang="en-US" b="1" dirty="0" smtClean="0">
                <a:latin typeface="Consolas" pitchFamily="49" charset="0"/>
                <a:cs typeface="Consolas" pitchFamily="49" charset="0"/>
              </a:rPr>
              <a:t>();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     }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}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public interface Product{}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b="1" dirty="0" err="1" smtClean="0">
                <a:latin typeface="Consolas" pitchFamily="49" charset="0"/>
                <a:cs typeface="Consolas" pitchFamily="49" charset="0"/>
              </a:rPr>
              <a:t>ConcreteProduct</a:t>
            </a:r>
            <a:r>
              <a:rPr lang="en-US" b="1" dirty="0" smtClean="0">
                <a:latin typeface="Consolas" pitchFamily="49" charset="0"/>
                <a:cs typeface="Consolas" pitchFamily="49" charset="0"/>
              </a:rPr>
              <a:t> implements Product{}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     public class Client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     {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           public static void main(String </a:t>
            </a:r>
            <a:r>
              <a:rPr lang="en-US" b="1" dirty="0" err="1" smtClean="0">
                <a:latin typeface="Consolas" pitchFamily="49" charset="0"/>
                <a:cs typeface="Consolas" pitchFamily="49" charset="0"/>
              </a:rPr>
              <a:t>args</a:t>
            </a:r>
            <a:r>
              <a:rPr lang="en-US" b="1" dirty="0" smtClean="0">
                <a:latin typeface="Consolas" pitchFamily="49" charset="0"/>
                <a:cs typeface="Consolas" pitchFamily="49" charset="0"/>
              </a:rPr>
              <a:t>[])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           {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                 Creator </a:t>
            </a:r>
            <a:r>
              <a:rPr lang="en-US" b="1" dirty="0" err="1" smtClean="0">
                <a:latin typeface="Consolas" pitchFamily="49" charset="0"/>
                <a:cs typeface="Consolas" pitchFamily="49" charset="0"/>
              </a:rPr>
              <a:t>UnCreator</a:t>
            </a:r>
            <a:r>
              <a:rPr lang="en-US" b="1" dirty="0" smtClean="0">
                <a:latin typeface="Consolas" pitchFamily="49" charset="0"/>
                <a:cs typeface="Consolas" pitchFamily="49" charset="0"/>
              </a:rPr>
              <a:t>;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                 </a:t>
            </a:r>
            <a:r>
              <a:rPr lang="en-US" b="1" dirty="0" err="1" smtClean="0">
                <a:latin typeface="Consolas" pitchFamily="49" charset="0"/>
                <a:cs typeface="Consolas" pitchFamily="49" charset="0"/>
              </a:rPr>
              <a:t>UnCreator</a:t>
            </a:r>
            <a:r>
              <a:rPr lang="en-US" b="1" dirty="0" smtClean="0">
                <a:latin typeface="Consolas" pitchFamily="49" charset="0"/>
                <a:cs typeface="Consolas" pitchFamily="49" charset="0"/>
              </a:rPr>
              <a:t> = new </a:t>
            </a:r>
            <a:r>
              <a:rPr lang="en-US" b="1" dirty="0" err="1" smtClean="0">
                <a:latin typeface="Consolas" pitchFamily="49" charset="0"/>
                <a:cs typeface="Consolas" pitchFamily="49" charset="0"/>
              </a:rPr>
              <a:t>ConcreteCreator</a:t>
            </a:r>
            <a:r>
              <a:rPr lang="en-US" b="1" dirty="0" smtClean="0">
                <a:latin typeface="Consolas" pitchFamily="49" charset="0"/>
                <a:cs typeface="Consolas" pitchFamily="49" charset="0"/>
              </a:rPr>
              <a:t>();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                 </a:t>
            </a:r>
            <a:r>
              <a:rPr lang="en-US" b="1" dirty="0" err="1" smtClean="0">
                <a:latin typeface="Consolas" pitchFamily="49" charset="0"/>
                <a:cs typeface="Consolas" pitchFamily="49" charset="0"/>
              </a:rPr>
              <a:t>UnCreator.AnOperations</a:t>
            </a:r>
            <a:r>
              <a:rPr lang="en-US" b="1" dirty="0" smtClean="0">
                <a:latin typeface="Consolas" pitchFamily="49" charset="0"/>
                <a:cs typeface="Consolas" pitchFamily="49" charset="0"/>
              </a:rPr>
              <a:t>();</a:t>
            </a:r>
            <a:endParaRPr lang="es-CL" b="1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b="1" dirty="0" smtClean="0">
                <a:latin typeface="Consolas" pitchFamily="49" charset="0"/>
                <a:cs typeface="Consolas" pitchFamily="49" charset="0"/>
              </a:rPr>
              <a:t>            </a:t>
            </a:r>
            <a:r>
              <a:rPr lang="es-CL" b="1" dirty="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s-CL" b="1" dirty="0" smtClean="0">
                <a:latin typeface="Consolas" pitchFamily="49" charset="0"/>
                <a:cs typeface="Consolas" pitchFamily="49" charset="0"/>
              </a:rPr>
              <a:t>      }</a:t>
            </a:r>
          </a:p>
          <a:p>
            <a:r>
              <a:rPr lang="es-CL" dirty="0" smtClean="0"/>
              <a:t> </a:t>
            </a:r>
          </a:p>
          <a:p>
            <a:endParaRPr lang="es-CL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547664" y="1124744"/>
            <a:ext cx="6591985" cy="1468800"/>
          </a:xfrm>
        </p:spPr>
        <p:txBody>
          <a:bodyPr/>
          <a:lstStyle/>
          <a:p>
            <a:r>
              <a:rPr lang="es-CL" dirty="0" smtClean="0"/>
              <a:t>¿</a:t>
            </a:r>
            <a:r>
              <a:rPr lang="es-CL" dirty="0" smtClean="0"/>
              <a:t>Qué son los patrones de diseño ?</a:t>
            </a:r>
            <a:endParaRPr lang="es-CL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CL" sz="2800" dirty="0" smtClean="0"/>
              <a:t>Qué dice el público …..</a:t>
            </a:r>
            <a:endParaRPr lang="es-CL" sz="28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Imagen 3"/>
          <p:cNvPicPr>
            <a:picLocks noChangeAspect="1"/>
          </p:cNvPicPr>
          <p:nvPr/>
        </p:nvPicPr>
        <p:blipFill>
          <a:blip r:embed="rId2" cstate="print"/>
          <a:srcRect l="32291" t="14563" r="31737" b="26375"/>
          <a:stretch>
            <a:fillRect/>
          </a:stretch>
        </p:blipFill>
        <p:spPr bwMode="auto">
          <a:xfrm>
            <a:off x="2483768" y="2780928"/>
            <a:ext cx="3889375" cy="3589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268" name="Rectángulo 4"/>
          <p:cNvSpPr>
            <a:spLocks noChangeArrowheads="1"/>
          </p:cNvSpPr>
          <p:nvPr/>
        </p:nvSpPr>
        <p:spPr bwMode="auto">
          <a:xfrm>
            <a:off x="2555776" y="620688"/>
            <a:ext cx="5869657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/>
            <a:r>
              <a:rPr lang="es-CL" sz="2000" dirty="0">
                <a:solidFill>
                  <a:srgbClr val="000000"/>
                </a:solidFill>
              </a:rPr>
              <a:t>Los </a:t>
            </a:r>
            <a:r>
              <a:rPr lang="es-CL" sz="2000" dirty="0" err="1">
                <a:solidFill>
                  <a:srgbClr val="000000"/>
                </a:solidFill>
              </a:rPr>
              <a:t>frameworks</a:t>
            </a:r>
            <a:r>
              <a:rPr lang="es-CL" sz="2000" dirty="0">
                <a:solidFill>
                  <a:srgbClr val="000000"/>
                </a:solidFill>
              </a:rPr>
              <a:t> están construidos apoyándose en distintos Patrones de Diseño y un conocimiento sólido de éstos nos permitirá entender de una forma más natural el funcionamiento de los </a:t>
            </a:r>
            <a:r>
              <a:rPr lang="es-CL" sz="2000" dirty="0" err="1">
                <a:solidFill>
                  <a:srgbClr val="000000"/>
                </a:solidFill>
              </a:rPr>
              <a:t>frameworks</a:t>
            </a:r>
            <a:endParaRPr lang="es-CL" sz="20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L" sz="4400" dirty="0" err="1" smtClean="0"/>
              <a:t>Antipatrones</a:t>
            </a:r>
            <a:r>
              <a:rPr lang="es-CL" sz="4400" dirty="0" smtClean="0"/>
              <a:t> de diseño</a:t>
            </a:r>
            <a:endParaRPr lang="es-CL" sz="4400" dirty="0"/>
          </a:p>
        </p:txBody>
      </p:sp>
      <p:pic>
        <p:nvPicPr>
          <p:cNvPr id="4" name="3 Marcador de contenido"/>
          <p:cNvPicPr>
            <a:picLocks noGrp="1"/>
          </p:cNvPicPr>
          <p:nvPr>
            <p:ph idx="1"/>
          </p:nvPr>
        </p:nvPicPr>
        <p:blipFill>
          <a:blip r:embed="rId2" cstate="print"/>
          <a:srcRect l="18839" t="33432" r="54616" b="26009"/>
          <a:stretch>
            <a:fillRect/>
          </a:stretch>
        </p:blipFill>
        <p:spPr bwMode="auto">
          <a:xfrm>
            <a:off x="3203848" y="3573016"/>
            <a:ext cx="2716339" cy="24019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1547664" y="1772816"/>
            <a:ext cx="62646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 smtClean="0"/>
              <a:t>Un </a:t>
            </a:r>
            <a:r>
              <a:rPr lang="es-CL" sz="2400" dirty="0" err="1" smtClean="0"/>
              <a:t>antipatrón</a:t>
            </a:r>
            <a:r>
              <a:rPr lang="es-CL" sz="2400" dirty="0" smtClean="0"/>
              <a:t> de diseño es un patrón de diseño que invariablemente conduce a una mala solución para un problema.</a:t>
            </a:r>
            <a:endParaRPr lang="es-CL" sz="24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L" sz="4400" dirty="0" err="1" smtClean="0"/>
              <a:t>Antipatrones</a:t>
            </a:r>
            <a:r>
              <a:rPr lang="es-CL" sz="4400" dirty="0" smtClean="0"/>
              <a:t> de diseño</a:t>
            </a:r>
            <a:endParaRPr lang="es-CL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475656" y="1484784"/>
            <a:ext cx="7056784" cy="4824536"/>
          </a:xfrm>
        </p:spPr>
        <p:txBody>
          <a:bodyPr>
            <a:normAutofit/>
          </a:bodyPr>
          <a:lstStyle/>
          <a:p>
            <a:r>
              <a:rPr lang="es-CL" b="1" dirty="0" err="1" smtClean="0"/>
              <a:t>Antipatrones</a:t>
            </a:r>
            <a:r>
              <a:rPr lang="es-CL" b="1" dirty="0" smtClean="0"/>
              <a:t> generales de </a:t>
            </a:r>
            <a:r>
              <a:rPr lang="es-CL" b="1" dirty="0" smtClean="0">
                <a:hlinkClick r:id="rId2" tooltip="Diseño de software"/>
              </a:rPr>
              <a:t>diseño de software</a:t>
            </a:r>
            <a:endParaRPr lang="es-CL" b="1" dirty="0" smtClean="0"/>
          </a:p>
          <a:p>
            <a:r>
              <a:rPr lang="es-CL" dirty="0" smtClean="0">
                <a:hlinkClick r:id="rId3" tooltip="Gran bola de lodo"/>
              </a:rPr>
              <a:t>Gran bola de lodo</a:t>
            </a:r>
            <a:r>
              <a:rPr lang="es-CL" dirty="0" smtClean="0"/>
              <a:t> (</a:t>
            </a:r>
            <a:r>
              <a:rPr lang="es-CL" i="1" dirty="0" err="1" smtClean="0"/>
              <a:t>big</a:t>
            </a:r>
            <a:r>
              <a:rPr lang="es-CL" i="1" dirty="0" smtClean="0"/>
              <a:t> </a:t>
            </a:r>
            <a:r>
              <a:rPr lang="es-CL" i="1" dirty="0" err="1" smtClean="0"/>
              <a:t>ball</a:t>
            </a:r>
            <a:r>
              <a:rPr lang="es-CL" i="1" dirty="0" smtClean="0"/>
              <a:t> of </a:t>
            </a:r>
            <a:r>
              <a:rPr lang="es-CL" i="1" dirty="0" err="1" smtClean="0"/>
              <a:t>mud</a:t>
            </a:r>
            <a:r>
              <a:rPr lang="es-CL" dirty="0" smtClean="0"/>
              <a:t>): Construir un sistema sin estructura definida.</a:t>
            </a:r>
          </a:p>
          <a:p>
            <a:r>
              <a:rPr lang="es-CL" dirty="0" smtClean="0">
                <a:hlinkClick r:id="rId4" tooltip="Interfaz inflada (aún no redactado)"/>
              </a:rPr>
              <a:t>Interfaz inflada</a:t>
            </a:r>
            <a:r>
              <a:rPr lang="es-CL" dirty="0" smtClean="0"/>
              <a:t> (</a:t>
            </a:r>
            <a:r>
              <a:rPr lang="es-CL" i="1" dirty="0" smtClean="0"/>
              <a:t>interface </a:t>
            </a:r>
            <a:r>
              <a:rPr lang="es-CL" i="1" dirty="0" err="1" smtClean="0"/>
              <a:t>bloat</a:t>
            </a:r>
            <a:r>
              <a:rPr lang="es-CL" dirty="0" smtClean="0"/>
              <a:t>): Pretender que una interfaz sea tan potente que resulta extremadamente difícil de implementar </a:t>
            </a:r>
          </a:p>
          <a:p>
            <a:r>
              <a:rPr lang="es-CL" i="1" dirty="0" smtClean="0">
                <a:hlinkClick r:id="rId5" tooltip="Clase Gorda (aún no redactado)"/>
              </a:rPr>
              <a:t>Clase Gorda</a:t>
            </a:r>
            <a:r>
              <a:rPr lang="es-CL" dirty="0" smtClean="0"/>
              <a:t>: Dotar a una </a:t>
            </a:r>
            <a:r>
              <a:rPr lang="es-CL" dirty="0" smtClean="0">
                <a:hlinkClick r:id="rId6" tooltip="Clase (informática)"/>
              </a:rPr>
              <a:t>clase</a:t>
            </a:r>
            <a:r>
              <a:rPr lang="es-CL" dirty="0" smtClean="0"/>
              <a:t> con demasiados atributos y/o </a:t>
            </a:r>
            <a:r>
              <a:rPr lang="es-CL" dirty="0" smtClean="0">
                <a:hlinkClick r:id="rId7" tooltip="Método"/>
              </a:rPr>
              <a:t>métodos</a:t>
            </a:r>
            <a:r>
              <a:rPr lang="es-CL" dirty="0" smtClean="0"/>
              <a:t>, haciéndola responsable de la mayoría de la </a:t>
            </a:r>
            <a:r>
              <a:rPr lang="es-CL" dirty="0" smtClean="0">
                <a:hlinkClick r:id="rId8" tooltip="Lógica de negocio"/>
              </a:rPr>
              <a:t>lógica de negocio</a:t>
            </a:r>
            <a:r>
              <a:rPr lang="es-CL" dirty="0" smtClean="0"/>
              <a:t>. </a:t>
            </a:r>
          </a:p>
          <a:p>
            <a:r>
              <a:rPr lang="es-CL" dirty="0" smtClean="0">
                <a:hlinkClick r:id="rId9" tooltip="Sistema de cañerías de calefacción (aún no redactado)"/>
              </a:rPr>
              <a:t>Sistema de cañerías de calefacción</a:t>
            </a:r>
            <a:r>
              <a:rPr lang="es-CL" dirty="0" smtClean="0"/>
              <a:t> (</a:t>
            </a:r>
            <a:r>
              <a:rPr lang="es-CL" i="1" dirty="0" err="1" smtClean="0"/>
              <a:t>stovepipe</a:t>
            </a:r>
            <a:r>
              <a:rPr lang="es-CL" i="1" dirty="0" smtClean="0"/>
              <a:t> </a:t>
            </a:r>
            <a:r>
              <a:rPr lang="es-CL" i="1" dirty="0" err="1" smtClean="0"/>
              <a:t>system</a:t>
            </a:r>
            <a:r>
              <a:rPr lang="es-CL" dirty="0" smtClean="0"/>
              <a:t>): Construir un sistema difícilmente </a:t>
            </a:r>
            <a:r>
              <a:rPr lang="es-CL" dirty="0" err="1" smtClean="0"/>
              <a:t>mantenible</a:t>
            </a:r>
            <a:r>
              <a:rPr lang="es-CL" dirty="0" smtClean="0"/>
              <a:t>, ensamblando componentes poco relacionados.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L" sz="4400" dirty="0" err="1" smtClean="0"/>
              <a:t>Antipatrones</a:t>
            </a:r>
            <a:r>
              <a:rPr lang="es-CL" sz="4400" dirty="0" smtClean="0"/>
              <a:t> de diseño</a:t>
            </a:r>
            <a:endParaRPr lang="es-CL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475656" y="1484784"/>
            <a:ext cx="7056784" cy="4824536"/>
          </a:xfrm>
        </p:spPr>
        <p:txBody>
          <a:bodyPr>
            <a:normAutofit/>
          </a:bodyPr>
          <a:lstStyle/>
          <a:p>
            <a:r>
              <a:rPr lang="es-CL" b="1" dirty="0" err="1" smtClean="0"/>
              <a:t>Antipatrones</a:t>
            </a:r>
            <a:r>
              <a:rPr lang="es-CL" b="1" dirty="0" smtClean="0"/>
              <a:t> de diseño orientado a objetos</a:t>
            </a:r>
          </a:p>
          <a:p>
            <a:r>
              <a:rPr lang="es-CL" dirty="0" smtClean="0">
                <a:hlinkClick r:id="rId2" tooltip="Acoplamiento secuencial"/>
              </a:rPr>
              <a:t>Acoplamiento secuencial</a:t>
            </a:r>
            <a:r>
              <a:rPr lang="es-CL" dirty="0" smtClean="0"/>
              <a:t> (</a:t>
            </a:r>
            <a:r>
              <a:rPr lang="es-CL" i="1" dirty="0" err="1" smtClean="0"/>
              <a:t>sequential</a:t>
            </a:r>
            <a:r>
              <a:rPr lang="es-CL" i="1" dirty="0" smtClean="0"/>
              <a:t> </a:t>
            </a:r>
            <a:r>
              <a:rPr lang="es-CL" i="1" dirty="0" err="1" smtClean="0"/>
              <a:t>coupling</a:t>
            </a:r>
            <a:r>
              <a:rPr lang="es-CL" dirty="0" smtClean="0"/>
              <a:t>): Construir una clase que necesita que sus métodos se invoquen en un orden determinado.</a:t>
            </a:r>
          </a:p>
          <a:p>
            <a:r>
              <a:rPr lang="es-CL" dirty="0" smtClean="0">
                <a:hlinkClick r:id="rId3" tooltip="Objeto sumidero (aún no redactado)"/>
              </a:rPr>
              <a:t>Objeto sumidero</a:t>
            </a:r>
            <a:r>
              <a:rPr lang="es-CL" dirty="0" smtClean="0"/>
              <a:t> (</a:t>
            </a:r>
            <a:r>
              <a:rPr lang="es-CL" i="1" dirty="0" err="1" smtClean="0"/>
              <a:t>object</a:t>
            </a:r>
            <a:r>
              <a:rPr lang="es-CL" i="1" dirty="0" smtClean="0"/>
              <a:t> </a:t>
            </a:r>
            <a:r>
              <a:rPr lang="es-CL" i="1" dirty="0" err="1" smtClean="0"/>
              <a:t>cesspool</a:t>
            </a:r>
            <a:r>
              <a:rPr lang="es-CL" dirty="0" smtClean="0"/>
              <a:t>): Reutilizar objetos no adecuados realmente para el fin que se persigue</a:t>
            </a:r>
          </a:p>
          <a:p>
            <a:r>
              <a:rPr lang="es-CL" dirty="0" err="1" smtClean="0">
                <a:hlinkClick r:id="rId4" tooltip="Poltergeist (informática)"/>
              </a:rPr>
              <a:t>Poltergeist</a:t>
            </a:r>
            <a:r>
              <a:rPr lang="es-CL" dirty="0" smtClean="0">
                <a:hlinkClick r:id="rId4" tooltip="Poltergeist (informática)"/>
              </a:rPr>
              <a:t> (informática)</a:t>
            </a:r>
            <a:r>
              <a:rPr lang="es-CL" dirty="0" smtClean="0"/>
              <a:t>: Emplear objetos cuyo único propósito es pasar la información a terceros objetos.</a:t>
            </a:r>
          </a:p>
          <a:p>
            <a:r>
              <a:rPr lang="es-CL" dirty="0" err="1" smtClean="0">
                <a:hlinkClick r:id="rId5" tooltip="Singletonitis (aún no redactado)"/>
              </a:rPr>
              <a:t>Singletonitis</a:t>
            </a:r>
            <a:r>
              <a:rPr lang="es-CL" dirty="0" smtClean="0"/>
              <a:t>: Abuso de la utilización del patrón </a:t>
            </a:r>
            <a:r>
              <a:rPr lang="es-CL" dirty="0" err="1" smtClean="0">
                <a:hlinkClick r:id="rId6" tooltip="Singleton (patrón de diseño)"/>
              </a:rPr>
              <a:t>singleton</a:t>
            </a:r>
            <a:r>
              <a:rPr lang="es-CL" dirty="0" smtClean="0"/>
              <a:t>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835697" y="476672"/>
            <a:ext cx="6336704" cy="864096"/>
          </a:xfrm>
        </p:spPr>
        <p:txBody>
          <a:bodyPr/>
          <a:lstStyle/>
          <a:p>
            <a:r>
              <a:rPr lang="es-CL" dirty="0" smtClean="0"/>
              <a:t>Anti patrones de diseño</a:t>
            </a:r>
            <a:endParaRPr lang="es-CL" dirty="0"/>
          </a:p>
        </p:txBody>
      </p:sp>
      <p:pic>
        <p:nvPicPr>
          <p:cNvPr id="4" name="3 Imagen"/>
          <p:cNvPicPr/>
          <p:nvPr/>
        </p:nvPicPr>
        <p:blipFill rotWithShape="1">
          <a:blip r:embed="rId2" cstate="print"/>
          <a:srcRect l="12988" t="33546" r="49004" b="20312"/>
          <a:stretch/>
        </p:blipFill>
        <p:spPr bwMode="auto">
          <a:xfrm>
            <a:off x="467544" y="1484784"/>
            <a:ext cx="8280920" cy="4896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 xmlns=""/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 descr="Antipatron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67744" y="44624"/>
            <a:ext cx="4829153" cy="6693743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ítulo 1"/>
          <p:cNvSpPr>
            <a:spLocks noGrp="1"/>
          </p:cNvSpPr>
          <p:nvPr>
            <p:ph type="title"/>
          </p:nvPr>
        </p:nvSpPr>
        <p:spPr>
          <a:xfrm>
            <a:off x="1475656" y="260648"/>
            <a:ext cx="6589199" cy="1280890"/>
          </a:xfrm>
        </p:spPr>
        <p:txBody>
          <a:bodyPr/>
          <a:lstStyle/>
          <a:p>
            <a:r>
              <a:rPr lang="es-CL" b="1" dirty="0" smtClean="0"/>
              <a:t>Mientras tanto en Security…</a:t>
            </a:r>
          </a:p>
        </p:txBody>
      </p:sp>
      <p:pic>
        <p:nvPicPr>
          <p:cNvPr id="4" name="3 Imagen" descr="sales forc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11760" y="1412776"/>
            <a:ext cx="3878163" cy="2685987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2195736" y="4509120"/>
            <a:ext cx="5472608" cy="122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 smtClean="0"/>
              <a:t>Se encuentran actualizando los </a:t>
            </a:r>
            <a:r>
              <a:rPr lang="es-CL" dirty="0" err="1" smtClean="0"/>
              <a:t>Trigges</a:t>
            </a:r>
            <a:r>
              <a:rPr lang="es-CL" dirty="0" smtClean="0"/>
              <a:t> de </a:t>
            </a:r>
            <a:r>
              <a:rPr lang="es-CL" dirty="0" err="1" smtClean="0"/>
              <a:t>Salesforce</a:t>
            </a:r>
            <a:r>
              <a:rPr lang="es-CL" dirty="0" smtClean="0"/>
              <a:t> con patrones de diseño creacionales.</a:t>
            </a:r>
          </a:p>
          <a:p>
            <a:endParaRPr lang="es-CL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835696" y="260648"/>
            <a:ext cx="6589199" cy="1280890"/>
          </a:xfrm>
        </p:spPr>
        <p:txBody>
          <a:bodyPr/>
          <a:lstStyle/>
          <a:p>
            <a:r>
              <a:rPr lang="es-CL" dirty="0" smtClean="0"/>
              <a:t>Conclusión</a:t>
            </a:r>
            <a:endParaRPr lang="es-CL" dirty="0"/>
          </a:p>
        </p:txBody>
      </p:sp>
      <p:pic>
        <p:nvPicPr>
          <p:cNvPr id="4" name="3 Imagen"/>
          <p:cNvPicPr/>
          <p:nvPr/>
        </p:nvPicPr>
        <p:blipFill>
          <a:blip r:embed="rId2" cstate="print"/>
          <a:srcRect l="32244" t="54590" r="27978" b="18532"/>
          <a:stretch>
            <a:fillRect/>
          </a:stretch>
        </p:blipFill>
        <p:spPr bwMode="auto">
          <a:xfrm>
            <a:off x="1835696" y="2636912"/>
            <a:ext cx="4896544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2 Marcador de contenido"/>
          <p:cNvSpPr>
            <a:spLocks noGrp="1"/>
          </p:cNvSpPr>
          <p:nvPr>
            <p:ph idx="1"/>
          </p:nvPr>
        </p:nvSpPr>
        <p:spPr>
          <a:xfrm>
            <a:off x="1619673" y="1340768"/>
            <a:ext cx="6192688" cy="1152128"/>
          </a:xfrm>
        </p:spPr>
        <p:txBody>
          <a:bodyPr>
            <a:normAutofit/>
          </a:bodyPr>
          <a:lstStyle/>
          <a:p>
            <a:r>
              <a:rPr lang="es-CL" sz="2400" dirty="0" smtClean="0"/>
              <a:t>Conozco los patrones de diseño y puedo resolver TODOS mis problemas</a:t>
            </a:r>
            <a:endParaRPr lang="es-CL" sz="24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835696" y="260648"/>
            <a:ext cx="6589199" cy="1280890"/>
          </a:xfrm>
        </p:spPr>
        <p:txBody>
          <a:bodyPr/>
          <a:lstStyle/>
          <a:p>
            <a:r>
              <a:rPr lang="es-CL" dirty="0" smtClean="0"/>
              <a:t>Conclusión</a:t>
            </a:r>
            <a:endParaRPr lang="es-CL" dirty="0"/>
          </a:p>
        </p:txBody>
      </p:sp>
      <p:sp>
        <p:nvSpPr>
          <p:cNvPr id="5" name="2 Marcador de contenido"/>
          <p:cNvSpPr>
            <a:spLocks noGrp="1"/>
          </p:cNvSpPr>
          <p:nvPr>
            <p:ph idx="1"/>
          </p:nvPr>
        </p:nvSpPr>
        <p:spPr>
          <a:xfrm>
            <a:off x="1403648" y="1628800"/>
            <a:ext cx="6192688" cy="1152128"/>
          </a:xfrm>
        </p:spPr>
        <p:txBody>
          <a:bodyPr>
            <a:normAutofit/>
          </a:bodyPr>
          <a:lstStyle/>
          <a:p>
            <a:r>
              <a:rPr lang="es-CL" sz="2400" dirty="0" smtClean="0"/>
              <a:t>No intentar aplicar los patrones de diseño con “calzador”</a:t>
            </a:r>
            <a:endParaRPr lang="es-CL" sz="2400" dirty="0"/>
          </a:p>
        </p:txBody>
      </p:sp>
      <p:pic>
        <p:nvPicPr>
          <p:cNvPr id="6" name="5 Imagen"/>
          <p:cNvPicPr/>
          <p:nvPr/>
        </p:nvPicPr>
        <p:blipFill>
          <a:blip r:embed="rId2" cstate="print"/>
          <a:srcRect l="26816" t="52719" r="30137" b="16314"/>
          <a:stretch>
            <a:fillRect/>
          </a:stretch>
        </p:blipFill>
        <p:spPr bwMode="auto">
          <a:xfrm>
            <a:off x="1547664" y="2996952"/>
            <a:ext cx="5904656" cy="2232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91680" y="2492896"/>
            <a:ext cx="6589199" cy="1280890"/>
          </a:xfrm>
        </p:spPr>
        <p:txBody>
          <a:bodyPr>
            <a:normAutofit/>
          </a:bodyPr>
          <a:lstStyle/>
          <a:p>
            <a:r>
              <a:rPr lang="es-CL" sz="4800" dirty="0" smtClean="0"/>
              <a:t>Fin Presentación</a:t>
            </a:r>
            <a:endParaRPr lang="es-CL" sz="4800" dirty="0"/>
          </a:p>
        </p:txBody>
      </p:sp>
    </p:spTree>
    <p:extLst>
      <p:ext uri="{BB962C8B-B14F-4D97-AF65-F5344CB8AC3E}">
        <p14:creationId xmlns:p14="http://schemas.microsoft.com/office/powerpoint/2010/main" xmlns="" val="1886549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Introducción</a:t>
            </a:r>
            <a:endParaRPr lang="es-CL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259633" y="2348880"/>
            <a:ext cx="7128792" cy="2880320"/>
          </a:xfrm>
        </p:spPr>
        <p:txBody>
          <a:bodyPr>
            <a:normAutofit/>
          </a:bodyPr>
          <a:lstStyle/>
          <a:p>
            <a:r>
              <a:rPr lang="es-CL" sz="2800" dirty="0" smtClean="0">
                <a:latin typeface="+mj-lt"/>
                <a:cs typeface="Consolas" pitchFamily="49" charset="0"/>
              </a:rPr>
              <a:t>Los patrones de diseño son el esqueleto de las soluciones a problemas comunes en el desarrollo de software.</a:t>
            </a:r>
            <a:endParaRPr lang="es-CL" sz="2800" dirty="0">
              <a:latin typeface="+mj-lt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err="1" smtClean="0"/>
              <a:t>Wikipedia</a:t>
            </a:r>
            <a:r>
              <a:rPr lang="es-CL" dirty="0" smtClean="0"/>
              <a:t> !!!</a:t>
            </a:r>
            <a:endParaRPr lang="es-CL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83568" y="1628800"/>
            <a:ext cx="7850832" cy="4464496"/>
          </a:xfrm>
        </p:spPr>
        <p:txBody>
          <a:bodyPr>
            <a:normAutofit/>
          </a:bodyPr>
          <a:lstStyle/>
          <a:p>
            <a:r>
              <a:rPr lang="es-CL" sz="2000" dirty="0" smtClean="0"/>
              <a:t>Para que una solución sea </a:t>
            </a:r>
            <a:r>
              <a:rPr lang="es-CL" sz="2000" dirty="0"/>
              <a:t>considerada un patrón debe poseer ciertas características. </a:t>
            </a:r>
            <a:endParaRPr lang="es-CL" sz="2000" dirty="0" smtClean="0"/>
          </a:p>
          <a:p>
            <a:r>
              <a:rPr lang="es-CL" sz="2000" dirty="0" smtClean="0"/>
              <a:t>Una </a:t>
            </a:r>
            <a:r>
              <a:rPr lang="es-CL" sz="2000" dirty="0"/>
              <a:t>de ellas es que debe haber comprobado su </a:t>
            </a:r>
            <a:r>
              <a:rPr lang="es-CL" sz="2000" b="1" dirty="0"/>
              <a:t>efectividad</a:t>
            </a:r>
            <a:r>
              <a:rPr lang="es-CL" sz="2000" dirty="0"/>
              <a:t> resolviendo problemas similares en ocasiones anteriores. </a:t>
            </a:r>
            <a:endParaRPr lang="es-CL" sz="2000" dirty="0" smtClean="0"/>
          </a:p>
          <a:p>
            <a:r>
              <a:rPr lang="es-CL" sz="2000" dirty="0" smtClean="0"/>
              <a:t>Otra </a:t>
            </a:r>
            <a:r>
              <a:rPr lang="es-CL" sz="2000" dirty="0"/>
              <a:t>es que debe ser </a:t>
            </a:r>
            <a:r>
              <a:rPr lang="es-CL" sz="2000" b="1" dirty="0"/>
              <a:t>reutilizable</a:t>
            </a:r>
            <a:r>
              <a:rPr lang="es-CL" sz="2000" dirty="0"/>
              <a:t>, lo que significa que es aplicable a diferentes problemas de diseño en distintas circunstancias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ítulo 1"/>
          <p:cNvSpPr>
            <a:spLocks noGrp="1"/>
          </p:cNvSpPr>
          <p:nvPr>
            <p:ph type="ctrTitle"/>
          </p:nvPr>
        </p:nvSpPr>
        <p:spPr>
          <a:xfrm>
            <a:off x="1115616" y="87313"/>
            <a:ext cx="7772400" cy="1470025"/>
          </a:xfrm>
        </p:spPr>
        <p:txBody>
          <a:bodyPr/>
          <a:lstStyle/>
          <a:p>
            <a:r>
              <a:rPr lang="es-CL" dirty="0" smtClean="0"/>
              <a:t>Un poco de historia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83181" y="1772816"/>
            <a:ext cx="7848600" cy="4967287"/>
          </a:xfrm>
        </p:spPr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s-CL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1979 </a:t>
            </a:r>
            <a:r>
              <a:rPr lang="es-CL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el arquitecto Christopher </a:t>
            </a:r>
            <a:r>
              <a:rPr lang="es-CL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Alexander aportó una serie de patrones para la construcción de edificios. Desde como construir una cuidad o donde deben ir las perillas de las puertas.</a:t>
            </a:r>
          </a:p>
          <a:p>
            <a:pPr algn="l"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s-CL" sz="2400" dirty="0" smtClean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defRPr/>
            </a:pPr>
            <a:r>
              <a:rPr lang="es-CL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1987</a:t>
            </a:r>
            <a:r>
              <a:rPr lang="es-CL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, </a:t>
            </a:r>
            <a:r>
              <a:rPr lang="es-CL" sz="2400" dirty="0">
                <a:solidFill>
                  <a:schemeClr val="tx1"/>
                </a:solidFill>
                <a:latin typeface="+mj-lt"/>
                <a:ea typeface="+mj-ea"/>
                <a:cs typeface="+mj-cs"/>
                <a:hlinkClick r:id="rId2" tooltip="Ward Cunningham"/>
              </a:rPr>
              <a:t>Ward </a:t>
            </a:r>
            <a:r>
              <a:rPr lang="es-CL" sz="2400" dirty="0" err="1">
                <a:solidFill>
                  <a:schemeClr val="tx1"/>
                </a:solidFill>
                <a:latin typeface="+mj-lt"/>
                <a:ea typeface="+mj-ea"/>
                <a:cs typeface="+mj-cs"/>
                <a:hlinkClick r:id="rId2" tooltip="Ward Cunningham"/>
              </a:rPr>
              <a:t>Cunningham</a:t>
            </a:r>
            <a:r>
              <a:rPr lang="es-CL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 y </a:t>
            </a:r>
            <a:r>
              <a:rPr lang="es-CL" sz="2400" dirty="0">
                <a:solidFill>
                  <a:schemeClr val="tx1"/>
                </a:solidFill>
                <a:latin typeface="+mj-lt"/>
                <a:ea typeface="+mj-ea"/>
                <a:cs typeface="+mj-cs"/>
                <a:hlinkClick r:id="rId3" tooltip="Kent Beck"/>
              </a:rPr>
              <a:t>Kent </a:t>
            </a:r>
            <a:r>
              <a:rPr lang="es-CL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  <a:hlinkClick r:id="rId3" tooltip="Kent Beck"/>
              </a:rPr>
              <a:t>Beck</a:t>
            </a:r>
            <a:r>
              <a:rPr lang="es-CL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s-CL" sz="2400" dirty="0"/>
              <a:t> </a:t>
            </a:r>
            <a:r>
              <a:rPr lang="es-CL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desarrollo </a:t>
            </a:r>
            <a:r>
              <a:rPr lang="es-CL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cinco patrones de interacción </a:t>
            </a:r>
            <a:r>
              <a:rPr lang="es-CL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hombre-ordenador.</a:t>
            </a:r>
            <a:endParaRPr lang="es-CL" sz="2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algn="l"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s-CL" sz="2400" dirty="0" smtClean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algn="l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s-CL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1990, Publicación del libro “</a:t>
            </a:r>
            <a:r>
              <a:rPr lang="es-CL" sz="240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</a:t>
            </a:r>
            <a:r>
              <a:rPr lang="es-CL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s-CL" sz="240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Patterns</a:t>
            </a:r>
            <a:r>
              <a:rPr lang="es-CL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” por grupo </a:t>
            </a:r>
            <a:r>
              <a:rPr lang="es-CL" sz="240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GoF</a:t>
            </a:r>
            <a:r>
              <a:rPr lang="es-CL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23 patrones.</a:t>
            </a:r>
            <a:endParaRPr lang="es-CL" sz="24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691680" y="275902"/>
            <a:ext cx="6589199" cy="1280890"/>
          </a:xfrm>
        </p:spPr>
        <p:txBody>
          <a:bodyPr/>
          <a:lstStyle/>
          <a:p>
            <a:r>
              <a:rPr lang="es-CL" sz="4400" dirty="0" smtClean="0"/>
              <a:t>Introducción</a:t>
            </a:r>
            <a:endParaRPr lang="es-CL" sz="4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99592" y="1556792"/>
            <a:ext cx="7634808" cy="4392488"/>
          </a:xfrm>
        </p:spPr>
        <p:txBody>
          <a:bodyPr>
            <a:normAutofit/>
          </a:bodyPr>
          <a:lstStyle/>
          <a:p>
            <a:r>
              <a:rPr lang="es-CL" sz="2400" b="1" dirty="0" smtClean="0"/>
              <a:t>Para que una solución  sea considerada un patrón debe poseer ciertas características:</a:t>
            </a:r>
          </a:p>
          <a:p>
            <a:pPr>
              <a:buNone/>
            </a:pPr>
            <a:endParaRPr lang="es-CL" sz="2400" b="1" dirty="0" smtClean="0"/>
          </a:p>
          <a:p>
            <a:r>
              <a:rPr lang="es-CL" sz="2400" b="1" dirty="0" smtClean="0"/>
              <a:t>Efectivo</a:t>
            </a:r>
            <a:r>
              <a:rPr lang="es-CL" sz="2400" dirty="0" smtClean="0"/>
              <a:t>:  Resolviendo problemas similares en  ocasiones anteriores</a:t>
            </a:r>
          </a:p>
          <a:p>
            <a:r>
              <a:rPr lang="es-CL" sz="2400" b="1" dirty="0" smtClean="0"/>
              <a:t>Reutilizable</a:t>
            </a:r>
            <a:r>
              <a:rPr lang="es-CL" sz="2400" dirty="0" smtClean="0"/>
              <a:t>: Aplicable a diferentes problemas de diseño en distintas </a:t>
            </a:r>
            <a:r>
              <a:rPr lang="es-CL" sz="2400" dirty="0" err="1" smtClean="0"/>
              <a:t>circuntancias</a:t>
            </a:r>
            <a:r>
              <a:rPr lang="es-CL" sz="2400" dirty="0" smtClean="0"/>
              <a:t>.</a:t>
            </a:r>
            <a:endParaRPr lang="es-CL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Los patrones pretenden</a:t>
            </a:r>
            <a:endParaRPr lang="es-CL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sz="2400" dirty="0" smtClean="0"/>
              <a:t>Proporcionar catálogos de elementos en el diseño de sistemas de software</a:t>
            </a:r>
          </a:p>
          <a:p>
            <a:r>
              <a:rPr lang="es-CL" sz="2400" dirty="0" smtClean="0"/>
              <a:t>Evitar la reiteración</a:t>
            </a:r>
            <a:endParaRPr lang="es-CL" sz="2400" dirty="0"/>
          </a:p>
          <a:p>
            <a:r>
              <a:rPr lang="es-CL" sz="2400" dirty="0" smtClean="0"/>
              <a:t>Formalizar un vocabulario común</a:t>
            </a:r>
          </a:p>
          <a:p>
            <a:r>
              <a:rPr lang="es-CL" sz="2400" dirty="0" smtClean="0"/>
              <a:t>Estandarizar el diseño</a:t>
            </a:r>
          </a:p>
          <a:p>
            <a:r>
              <a:rPr lang="es-CL" sz="2400" dirty="0" smtClean="0"/>
              <a:t>Facilitar el aprendizaje</a:t>
            </a:r>
          </a:p>
          <a:p>
            <a:endParaRPr lang="es-CL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Los patrones NO pretenden</a:t>
            </a:r>
            <a:endParaRPr lang="es-CL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L" sz="2400" dirty="0" smtClean="0"/>
              <a:t>Imponer ciertas alternativas de diseño frente a otras.</a:t>
            </a:r>
          </a:p>
          <a:p>
            <a:r>
              <a:rPr lang="es-CL" sz="2400" dirty="0" smtClean="0"/>
              <a:t>Eliminar la creatividad inherente al proceso de  diseño</a:t>
            </a:r>
          </a:p>
          <a:p>
            <a:endParaRPr lang="es-CL" sz="2400" dirty="0"/>
          </a:p>
          <a:p>
            <a:r>
              <a:rPr lang="es-CL" sz="2400" dirty="0" smtClean="0"/>
              <a:t>No es obligatorio utilizar los patrones</a:t>
            </a:r>
          </a:p>
          <a:p>
            <a:r>
              <a:rPr lang="es-CL" sz="2400" dirty="0" smtClean="0"/>
              <a:t>Abusar o forzar el uso de los patrones puede  ser un error.</a:t>
            </a:r>
            <a:endParaRPr lang="es-CL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Por qué debo usar los patrones</a:t>
            </a:r>
            <a:endParaRPr lang="es-CL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L" sz="2400" dirty="0" smtClean="0"/>
              <a:t>Los patrones de diseño son soluciones bien pensadas a problemas conocidos</a:t>
            </a:r>
          </a:p>
          <a:p>
            <a:r>
              <a:rPr lang="es-CL" sz="2400" dirty="0" smtClean="0"/>
              <a:t>Muchos programadores ha padecido de estos problemas antes y han utilizado estas “soluciones” para ponerles  remedio</a:t>
            </a:r>
          </a:p>
          <a:p>
            <a:r>
              <a:rPr lang="es-CL" sz="2400" dirty="0" smtClean="0"/>
              <a:t>No reinventar la rueda.</a:t>
            </a:r>
            <a:endParaRPr lang="es-CL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isp" id="{7CB32D59-10C0-40DD-B7BD-2E94284A981C}" vid="{24B1A44C-C006-48B2-A4D7-E5549B3D8CD4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TM02900743[[fn=Orgánico]]</Template>
  <TotalTime>6383</TotalTime>
  <Words>748</Words>
  <Application>Microsoft Office PowerPoint</Application>
  <PresentationFormat>Presentación en pantalla (4:3)</PresentationFormat>
  <Paragraphs>131</Paragraphs>
  <Slides>29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diapositiva</vt:lpstr>
      </vt:variant>
      <vt:variant>
        <vt:i4>29</vt:i4>
      </vt:variant>
    </vt:vector>
  </HeadingPairs>
  <TitlesOfParts>
    <vt:vector size="31" baseType="lpstr">
      <vt:lpstr>HDOfficeLightV0</vt:lpstr>
      <vt:lpstr>Espiral</vt:lpstr>
      <vt:lpstr>Patrones de Diseño</vt:lpstr>
      <vt:lpstr>¿Qué son los patrones de diseño ?</vt:lpstr>
      <vt:lpstr>Introducción</vt:lpstr>
      <vt:lpstr>Wikipedia !!!</vt:lpstr>
      <vt:lpstr>Un poco de historia</vt:lpstr>
      <vt:lpstr>Introducción</vt:lpstr>
      <vt:lpstr>Los patrones pretenden</vt:lpstr>
      <vt:lpstr>Los patrones NO pretenden</vt:lpstr>
      <vt:lpstr>Por qué debo usar los patrones</vt:lpstr>
      <vt:lpstr>Ejemplo Patrón de Diseño Loseta de gaudí</vt:lpstr>
      <vt:lpstr>Diapositiva 11</vt:lpstr>
      <vt:lpstr>Diapositiva 12</vt:lpstr>
      <vt:lpstr>Patrones de Diseño</vt:lpstr>
      <vt:lpstr>Patrones creacionales </vt:lpstr>
      <vt:lpstr>Patrones estructurales </vt:lpstr>
      <vt:lpstr>Patrones de Comportamiento</vt:lpstr>
      <vt:lpstr>Patrones de Diseño</vt:lpstr>
      <vt:lpstr>Singleton</vt:lpstr>
      <vt:lpstr>Factory Method</vt:lpstr>
      <vt:lpstr>Diapositiva 20</vt:lpstr>
      <vt:lpstr>Antipatrones de diseño</vt:lpstr>
      <vt:lpstr>Antipatrones de diseño</vt:lpstr>
      <vt:lpstr>Antipatrones de diseño</vt:lpstr>
      <vt:lpstr>Anti patrones de diseño</vt:lpstr>
      <vt:lpstr>Diapositiva 25</vt:lpstr>
      <vt:lpstr>Mientras tanto en Security…</vt:lpstr>
      <vt:lpstr>Conclusión</vt:lpstr>
      <vt:lpstr>Conclusión</vt:lpstr>
      <vt:lpstr>Fin Presentación</vt:lpstr>
    </vt:vector>
  </TitlesOfParts>
  <Company>Grupo Security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Alejandro Basso</dc:creator>
  <cp:lastModifiedBy>Alejandro Basso</cp:lastModifiedBy>
  <cp:revision>34</cp:revision>
  <dcterms:created xsi:type="dcterms:W3CDTF">2017-08-17T12:10:53Z</dcterms:created>
  <dcterms:modified xsi:type="dcterms:W3CDTF">2017-08-23T16:41:49Z</dcterms:modified>
</cp:coreProperties>
</file>

<file path=docProps/thumbnail.jpeg>
</file>